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424" r:id="rId3"/>
    <p:sldId id="425" r:id="rId4"/>
    <p:sldId id="426" r:id="rId5"/>
    <p:sldId id="262" r:id="rId6"/>
    <p:sldId id="427" r:id="rId7"/>
    <p:sldId id="264" r:id="rId8"/>
    <p:sldId id="265" r:id="rId9"/>
    <p:sldId id="428" r:id="rId10"/>
    <p:sldId id="267" r:id="rId11"/>
    <p:sldId id="268" r:id="rId12"/>
    <p:sldId id="269" r:id="rId13"/>
    <p:sldId id="429" r:id="rId14"/>
    <p:sldId id="271" r:id="rId15"/>
    <p:sldId id="440" r:id="rId16"/>
    <p:sldId id="273" r:id="rId17"/>
    <p:sldId id="439" r:id="rId18"/>
    <p:sldId id="257" r:id="rId19"/>
    <p:sldId id="258" r:id="rId20"/>
    <p:sldId id="259" r:id="rId21"/>
    <p:sldId id="260" r:id="rId22"/>
    <p:sldId id="261" r:id="rId23"/>
    <p:sldId id="430" r:id="rId24"/>
    <p:sldId id="263" r:id="rId25"/>
    <p:sldId id="431" r:id="rId26"/>
    <p:sldId id="432" r:id="rId27"/>
    <p:sldId id="266" r:id="rId28"/>
    <p:sldId id="433" r:id="rId29"/>
    <p:sldId id="434" r:id="rId30"/>
    <p:sldId id="435" r:id="rId31"/>
    <p:sldId id="270" r:id="rId32"/>
    <p:sldId id="436" r:id="rId33"/>
    <p:sldId id="437" r:id="rId34"/>
    <p:sldId id="438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77551"/>
  </p:normalViewPr>
  <p:slideViewPr>
    <p:cSldViewPr snapToGrid="0" snapToObjects="1">
      <p:cViewPr varScale="1">
        <p:scale>
          <a:sx n="98" d="100"/>
          <a:sy n="98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acobellis_v._Oh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eirotis/Get-Another-Label/tree/master/data/AdultConten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eirotis/Get-Another-Label/tree/master/data/AdultContent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hlinkClick r:id="rId3"/>
              </a:rPr>
              <a:t>Jacobellis v. Ohio</a:t>
            </a:r>
            <a:r>
              <a:t>[5] (1964) created the standard whereby all speech is protected except for "hard-core pornography". As for what, exactly, constitutes hard-core pornography, Stewart said "I shall not today attempt further to define the kinds of material I understand to be embraced within that shorthand description, and perhaps I could never succeed in intelligibly doing so. But I know it when I see it, and the motion picture involved in this case is not that."</a:t>
            </a:r>
          </a:p>
        </p:txBody>
      </p:sp>
    </p:spTree>
    <p:extLst>
      <p:ext uri="{BB962C8B-B14F-4D97-AF65-F5344CB8AC3E}">
        <p14:creationId xmlns:p14="http://schemas.microsoft.com/office/powerpoint/2010/main" val="15702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 worker1 is lazy, and gives the answer porn all the time</a:t>
            </a:r>
          </a:p>
          <a:p>
            <a:r>
              <a:t>* worker2 is ok but not great. For example, labeled object3 as porn even though it is notporn</a:t>
            </a:r>
          </a:p>
          <a:p>
            <a:r>
              <a:t>* worker3 and worker4 are high-quality workers</a:t>
            </a:r>
          </a:p>
          <a:p>
            <a:r>
              <a:t>* worker5 is malicious, giving always the incorrect answer, trying to fool the system</a:t>
            </a:r>
            <a:endParaRPr u="sng"/>
          </a:p>
          <a:p>
            <a:endParaRPr u="sng"/>
          </a:p>
          <a:p>
            <a:r>
              <a:rPr u="sng">
                <a:hlinkClick r:id="rId3"/>
              </a:rPr>
              <a:t>https://github.com/ipeirotis/Get-Another-Label/tree/master/data/AdultContent</a:t>
            </a:r>
          </a:p>
        </p:txBody>
      </p:sp>
    </p:spTree>
    <p:extLst>
      <p:ext uri="{BB962C8B-B14F-4D97-AF65-F5344CB8AC3E}">
        <p14:creationId xmlns:p14="http://schemas.microsoft.com/office/powerpoint/2010/main" val="40946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binary case, this is simple.  In the multi-label case, as we will see later, knowing what classes they confuse gets pretty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730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Input: Labels l[k][n] from worker (k) to object o</a:t>
            </a:r>
            <a:r>
              <a:rPr sz="2000" baseline="-5000"/>
              <a:t>n</a:t>
            </a:r>
            <a:r>
              <a:t>,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Output: Confusion matrix π</a:t>
            </a:r>
            <a:r>
              <a:rPr sz="2000" baseline="20000"/>
              <a:t>(k) </a:t>
            </a:r>
            <a:r>
              <a:t>for each worker (k), Correct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T(o</a:t>
            </a:r>
            <a:r>
              <a:rPr sz="2000" baseline="-5000"/>
              <a:t>n</a:t>
            </a:r>
            <a:r>
              <a:t>) for each object o</a:t>
            </a:r>
            <a:r>
              <a:rPr sz="2000" baseline="-5000"/>
              <a:t>n</a:t>
            </a:r>
            <a:r>
              <a:t>,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for each class C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1 </a:t>
            </a:r>
            <a:r>
              <a:t>Initialize error rates π</a:t>
            </a:r>
            <a:r>
              <a:rPr sz="2000" baseline="20000"/>
              <a:t>(k) </a:t>
            </a:r>
            <a:r>
              <a:t>for each worker (k) (e.g., assume each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worker is perfect);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2 </a:t>
            </a:r>
            <a:r>
              <a:t>Initialize correct label for each object T(o</a:t>
            </a:r>
            <a:r>
              <a:rPr sz="2000" baseline="-5000"/>
              <a:t>n</a:t>
            </a:r>
            <a:r>
              <a:t>) (e.g., using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majority vote);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3 </a:t>
            </a:r>
            <a:r>
              <a:t>while not converged do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4 </a:t>
            </a:r>
            <a:r>
              <a:t>Estimate the correct label T(o</a:t>
            </a:r>
            <a:r>
              <a:rPr sz="2000" baseline="-5000"/>
              <a:t>n</a:t>
            </a:r>
            <a:r>
              <a:t>) for each object, using the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l[·][n] assigned to o</a:t>
            </a:r>
            <a:r>
              <a:rPr sz="2000" baseline="-5000"/>
              <a:t>n </a:t>
            </a:r>
            <a:r>
              <a:t>by workers, weighting the votes using the error rates π</a:t>
            </a:r>
            <a:r>
              <a:rPr sz="2000" baseline="20000"/>
              <a:t>(k)</a:t>
            </a:r>
            <a:r>
              <a:t>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5 </a:t>
            </a:r>
            <a:r>
              <a:t>Estimate the error rates π</a:t>
            </a:r>
            <a:r>
              <a:rPr sz="2000" baseline="20000"/>
              <a:t>(k)</a:t>
            </a:r>
            <a:r>
              <a:t>, for each worker (k), using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 correct labels T(o</a:t>
            </a:r>
            <a:r>
              <a:rPr sz="2000" baseline="-5000"/>
              <a:t>n</a:t>
            </a:r>
            <a:r>
              <a:t>) and the assigned labels l[k][n];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6 </a:t>
            </a:r>
            <a:r>
              <a:t>Estimate the class priors Pr{C}, for each class C;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7 </a:t>
            </a:r>
            <a:r>
              <a:t>end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8 </a:t>
            </a:r>
            <a:r>
              <a:t>return Estimated error rates π</a:t>
            </a:r>
            <a:r>
              <a:rPr sz="2000" baseline="20000"/>
              <a:t>(k)</a:t>
            </a:r>
            <a:r>
              <a:t>, Estimated correct labels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T(o</a:t>
            </a:r>
            <a:r>
              <a:rPr sz="2000" baseline="-5000"/>
              <a:t>n</a:t>
            </a:r>
            <a:r>
              <a:t>), Estimated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Algorithm 1: The EM algorithm for worker quality estima- tion.</a:t>
            </a:r>
          </a:p>
        </p:txBody>
      </p:sp>
    </p:spTree>
    <p:extLst>
      <p:ext uri="{BB962C8B-B14F-4D97-AF65-F5344CB8AC3E}">
        <p14:creationId xmlns:p14="http://schemas.microsoft.com/office/powerpoint/2010/main" val="1570879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4" name="Shape 8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 worker1 is lazy, and gives the answer porn all the time</a:t>
            </a:r>
          </a:p>
          <a:p>
            <a:r>
              <a:t>* worker2 is ok but not great. For example, labeled object3 as porn even though it is notporn</a:t>
            </a:r>
          </a:p>
          <a:p>
            <a:r>
              <a:t>* worker3 and worker4 are high-quality workers</a:t>
            </a:r>
          </a:p>
          <a:p>
            <a:r>
              <a:t>* worker5 is malicious, giving always the incorrect answer, trying to fool the system</a:t>
            </a:r>
            <a:endParaRPr u="sng"/>
          </a:p>
          <a:p>
            <a:endParaRPr u="sng"/>
          </a:p>
          <a:p>
            <a:r>
              <a:rPr u="sng">
                <a:hlinkClick r:id="rId3"/>
              </a:rPr>
              <a:t>https://github.com/ipeirotis/Get-Another-Label/tree/master/data/AdultContent</a:t>
            </a:r>
          </a:p>
        </p:txBody>
      </p:sp>
    </p:spTree>
    <p:extLst>
      <p:ext uri="{BB962C8B-B14F-4D97-AF65-F5344CB8AC3E}">
        <p14:creationId xmlns:p14="http://schemas.microsoft.com/office/powerpoint/2010/main" val="62570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2250"/>
              </a:spcBef>
            </a:lvl1pPr>
            <a:lvl2pPr>
              <a:spcBef>
                <a:spcPts val="2250"/>
              </a:spcBef>
            </a:lvl2pPr>
            <a:lvl3pPr>
              <a:spcBef>
                <a:spcPts val="2250"/>
              </a:spcBef>
            </a:lvl3pPr>
            <a:lvl4pPr>
              <a:spcBef>
                <a:spcPts val="2250"/>
              </a:spcBef>
            </a:lvl4pPr>
            <a:lvl5pPr>
              <a:spcBef>
                <a:spcPts val="2250"/>
              </a:spcBef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5460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peirotis.com/research/publications/get-another-label-improving-data-quality-and-data-mining-using-multiple-noisy-labelers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Control  part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Inputs</a:t>
            </a:r>
          </a:p>
        </p:txBody>
      </p:sp>
      <p:sp>
        <p:nvSpPr>
          <p:cNvPr id="208" name="a set of N objects o1 ... oN  sunnyfun.com, sex-mission.com, google.com, youporn.com, yahoo.co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objects o</a:t>
            </a:r>
            <a:r>
              <a:rPr sz="3750" i="1" baseline="-5999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dirty="0"/>
              <a:t> ... </a:t>
            </a:r>
            <a:r>
              <a:rPr dirty="0" err="1"/>
              <a:t>o</a:t>
            </a:r>
            <a:r>
              <a:rPr i="1" baseline="-5999" dirty="0" err="1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</a:t>
            </a:r>
            <a:br>
              <a:rPr dirty="0"/>
            </a:br>
            <a:r>
              <a:rPr dirty="0" err="1">
                <a:solidFill>
                  <a:srgbClr val="0433FF"/>
                </a:solidFill>
              </a:rPr>
              <a:t>sunnyfun.com</a:t>
            </a:r>
            <a:r>
              <a:rPr dirty="0">
                <a:solidFill>
                  <a:srgbClr val="0433FF"/>
                </a:solidFill>
              </a:rPr>
              <a:t>, sex-</a:t>
            </a:r>
            <a:r>
              <a:rPr dirty="0" err="1">
                <a:solidFill>
                  <a:srgbClr val="0433FF"/>
                </a:solidFill>
              </a:rPr>
              <a:t>mission.com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google.com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youporn.com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yahoo.com</a:t>
            </a:r>
            <a:endParaRPr dirty="0">
              <a:solidFill>
                <a:srgbClr val="0433FF"/>
              </a:solidFill>
            </a:endParaRPr>
          </a:p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dirty="0"/>
              <a:t> possible labels:</a:t>
            </a:r>
            <a:br>
              <a:rPr dirty="0"/>
            </a:br>
            <a:r>
              <a:rPr dirty="0"/>
              <a:t>{</a:t>
            </a:r>
            <a:r>
              <a:rPr dirty="0">
                <a:solidFill>
                  <a:srgbClr val="FF2600"/>
                </a:solidFill>
              </a:rPr>
              <a:t>porn, not porn</a:t>
            </a:r>
            <a:r>
              <a:rPr dirty="0"/>
              <a:t>}</a:t>
            </a:r>
          </a:p>
          <a:p>
            <a:r>
              <a:rPr dirty="0"/>
              <a:t>Labels for each object by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dirty="0"/>
              <a:t>workers</a:t>
            </a:r>
            <a:br>
              <a:rPr dirty="0"/>
            </a:br>
            <a:r>
              <a:rPr dirty="0">
                <a:solidFill>
                  <a:srgbClr val="4F8F00"/>
                </a:solidFill>
              </a:rPr>
              <a:t>worker1, worker2, worker3, worker4, worker5</a:t>
            </a:r>
          </a:p>
        </p:txBody>
      </p:sp>
    </p:spTree>
    <p:extLst>
      <p:ext uri="{BB962C8B-B14F-4D97-AF65-F5344CB8AC3E}">
        <p14:creationId xmlns:p14="http://schemas.microsoft.com/office/powerpoint/2010/main" val="195383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a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1</a:t>
            </a:r>
          </a:p>
        </p:txBody>
      </p:sp>
      <p:sp>
        <p:nvSpPr>
          <p:cNvPr id="211" name="Recover the true class label T(on) for each object on  when “gold” truth is unknow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Recover the true class label </a:t>
            </a:r>
            <a:r>
              <a:rPr b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>
                <a:solidFill>
                  <a:srgbClr val="FF9300"/>
                </a:solidFill>
              </a:rPr>
              <a:t>(o</a:t>
            </a:r>
            <a:r>
              <a:rPr i="1" baseline="-5999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rgbClr val="FF9300"/>
                </a:solidFill>
              </a:rPr>
              <a:t>)</a:t>
            </a:r>
            <a:r>
              <a:t> for each object </a:t>
            </a:r>
            <a:r>
              <a:rPr>
                <a:solidFill>
                  <a:srgbClr val="0433FF"/>
                </a:solidFill>
              </a:rPr>
              <a:t>o</a:t>
            </a:r>
            <a:r>
              <a:rPr i="1" baseline="-5999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t>  when “</a:t>
            </a:r>
            <a:r>
              <a:rPr>
                <a:solidFill>
                  <a:srgbClr val="FF9300"/>
                </a:solidFill>
              </a:rPr>
              <a:t>gold</a:t>
            </a:r>
            <a:r>
              <a:t>” truth is unknown </a:t>
            </a:r>
          </a:p>
          <a:p>
            <a:r>
              <a:t>Since the true labels are not known / never directly observed, they are called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latent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6583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al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2</a:t>
            </a:r>
          </a:p>
        </p:txBody>
      </p:sp>
      <p:sp>
        <p:nvSpPr>
          <p:cNvPr id="214" name="For each worker who contributed labels, calculate their accuracy or reliabilit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each worker who contributed labels, calculate their accuracy or reliability</a:t>
            </a:r>
          </a:p>
          <a:p>
            <a:r>
              <a:t>To calculate accuracy show how often they mistakenly choose one label when a different one is the actual truth</a:t>
            </a:r>
          </a:p>
        </p:txBody>
      </p:sp>
    </p:spTree>
    <p:extLst>
      <p:ext uri="{BB962C8B-B14F-4D97-AF65-F5344CB8AC3E}">
        <p14:creationId xmlns:p14="http://schemas.microsoft.com/office/powerpoint/2010/main" val="30081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830C-8916-1548-84AB-9290618A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Chicken and egg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9087-948B-9C46-A681-F7E74684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what the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class labels</a:t>
            </a:r>
            <a:r>
              <a:rPr lang="en-US" dirty="0"/>
              <a:t> were for each object for each object, then we could compute each </a:t>
            </a:r>
            <a:r>
              <a:rPr lang="en-US" dirty="0" err="1"/>
              <a:t>Turker’s</a:t>
            </a:r>
            <a:r>
              <a:rPr lang="en-US" dirty="0"/>
              <a:t> accuracy</a:t>
            </a:r>
          </a:p>
          <a:p>
            <a:r>
              <a:rPr lang="en-US" dirty="0"/>
              <a:t>If we had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accuracies for every </a:t>
            </a:r>
            <a:r>
              <a:rPr lang="en-US" b="1" dirty="0" err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Turker</a:t>
            </a:r>
            <a:r>
              <a:rPr lang="en-US" dirty="0"/>
              <a:t>, then we could infer what the true label for each object should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7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35" y="107258"/>
            <a:ext cx="8133886" cy="6369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7980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6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utput: “True” Lab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Output: “True” Labels</a:t>
            </a:r>
          </a:p>
        </p:txBody>
      </p:sp>
      <p:graphicFrame>
        <p:nvGraphicFramePr>
          <p:cNvPr id="229" name="Table"/>
          <p:cNvGraphicFramePr/>
          <p:nvPr/>
        </p:nvGraphicFramePr>
        <p:xfrm>
          <a:off x="2497739" y="1886647"/>
          <a:ext cx="6711259" cy="4424898"/>
        </p:xfrm>
        <a:graphic>
          <a:graphicData uri="http://schemas.openxmlformats.org/drawingml/2006/table">
            <a:tbl>
              <a:tblPr/>
              <a:tblGrid>
                <a:gridCol w="429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753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True Labels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sex-mission.com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235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7E91-B697-6C4E-A94A-7AA6FFB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90FE-E094-424C-B726-2B11414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continue to iterate until your values converge </a:t>
            </a:r>
          </a:p>
          <a:p>
            <a:r>
              <a:rPr lang="en-US" dirty="0"/>
              <a:t>For this example, we converge after the first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5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772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84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DE09-FFEE-C045-8BA8-3F4DC016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Mechanisms for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07A7-294F-FF4C-A374-0EA04117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 and redundancy</a:t>
            </a:r>
          </a:p>
          <a:p>
            <a:r>
              <a:rPr lang="en-US" dirty="0"/>
              <a:t>Embedded gold standard data</a:t>
            </a:r>
          </a:p>
          <a:p>
            <a:r>
              <a:rPr lang="en-US" dirty="0"/>
              <a:t>Economic incentives</a:t>
            </a:r>
          </a:p>
          <a:p>
            <a:r>
              <a:rPr lang="en-US" dirty="0"/>
              <a:t>Reputation systems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Statistical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76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0" name="Initialize confusion matrices to uniform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39" name="Initialize confusion matrices to uniform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Initialize confusion matrices to uniform</a:t>
              </a:r>
            </a:p>
          </p:txBody>
        </p:sp>
        <p:pic>
          <p:nvPicPr>
            <p:cNvPr id="138" name="Initialize confusion matrices to uniform Initialize confusion matrices to uniform" descr="Initialize confusion matrices to uniform Initialize confusion matrices to uniform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6754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Compute labels using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50" name="Compute labels using majority vote"/>
            <p:cNvSpPr txBox="1"/>
            <p:nvPr/>
          </p:nvSpPr>
          <p:spPr>
            <a:xfrm>
              <a:off x="50800" y="781732"/>
              <a:ext cx="3987525" cy="379638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Compute labels using majority vote</a:t>
              </a:r>
            </a:p>
          </p:txBody>
        </p:sp>
        <p:pic>
          <p:nvPicPr>
            <p:cNvPr id="149" name="Compute labels using majority vote Compute labels using majority vote" descr="Compute labels using majority vote Compute labels using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011715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2" name="Compute labels using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61" name="Compute labels using majority vote"/>
            <p:cNvSpPr txBox="1"/>
            <p:nvPr/>
          </p:nvSpPr>
          <p:spPr>
            <a:xfrm>
              <a:off x="50800" y="781732"/>
              <a:ext cx="3987525" cy="379638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Compute labels using majority vote</a:t>
              </a:r>
            </a:p>
          </p:txBody>
        </p:sp>
        <p:pic>
          <p:nvPicPr>
            <p:cNvPr id="160" name="Compute labels using majority vote Compute labels using majority vote" descr="Compute labels using majority vote Compute labels using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3469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73" name="Normalize label probabilities"/>
          <p:cNvGrpSpPr/>
          <p:nvPr/>
        </p:nvGrpSpPr>
        <p:grpSpPr>
          <a:xfrm rot="20255370">
            <a:off x="1672956" y="1671853"/>
            <a:ext cx="2875168" cy="982267"/>
            <a:chOff x="0" y="0"/>
            <a:chExt cx="4089126" cy="1397001"/>
          </a:xfrm>
        </p:grpSpPr>
        <p:sp>
          <p:nvSpPr>
            <p:cNvPr id="172" name="Normalize label probabilities"/>
            <p:cNvSpPr txBox="1"/>
            <p:nvPr/>
          </p:nvSpPr>
          <p:spPr>
            <a:xfrm>
              <a:off x="50799" y="508681"/>
              <a:ext cx="3987525" cy="379638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Normalize label probabilities</a:t>
              </a:r>
            </a:p>
          </p:txBody>
        </p:sp>
        <p:pic>
          <p:nvPicPr>
            <p:cNvPr id="171" name="Normalize label probabilities Normalize label probabilities" descr="Normalize label probabilities Normalize label probabiliti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3970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465576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4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83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182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569267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5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194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193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01799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2.6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6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05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204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8537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2.6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17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16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215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990983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2.6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28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27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226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181783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1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2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3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4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5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6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39" name="Renormalize confusion matrices (based on true labels)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238" name="Renormalize confusion matrices (based on true labels)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confusion matrices (based on true labels)</a:t>
              </a:r>
            </a:p>
          </p:txBody>
        </p:sp>
        <p:pic>
          <p:nvPicPr>
            <p:cNvPr id="237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27672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C275F-D7DD-2C46-9976-0E022BEE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87790F-9D79-FD4D-B394-B96832F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 is an algorithm for finding the probabilities of unobserved variables</a:t>
            </a:r>
          </a:p>
          <a:p>
            <a:r>
              <a:rPr lang="en-US" dirty="0"/>
              <a:t>We will use it to estimate how accurate workers’ labels are, and infer how good each worker is</a:t>
            </a:r>
          </a:p>
          <a:p>
            <a:r>
              <a:rPr lang="en-US" dirty="0"/>
              <a:t>This is more sophisticated than voting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8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0" name="Renormalize confusion matrices (based on true labels)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249" name="Renormalize confusion matrices (based on true labels)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confusion matrices (based on true labels)</a:t>
              </a:r>
            </a:p>
          </p:txBody>
        </p:sp>
        <p:pic>
          <p:nvPicPr>
            <p:cNvPr id="248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515735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1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60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259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532496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2.71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3.96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72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71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270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35180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0.90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0.59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0.39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0.59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0.59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3" name="Renormalize label probabilities"/>
          <p:cNvGrpSpPr/>
          <p:nvPr/>
        </p:nvGrpSpPr>
        <p:grpSpPr>
          <a:xfrm rot="20255370">
            <a:off x="1672956" y="1671853"/>
            <a:ext cx="2875168" cy="982267"/>
            <a:chOff x="0" y="0"/>
            <a:chExt cx="4089126" cy="1397001"/>
          </a:xfrm>
        </p:grpSpPr>
        <p:sp>
          <p:nvSpPr>
            <p:cNvPr id="282" name="Renormalize label probabilities"/>
            <p:cNvSpPr txBox="1"/>
            <p:nvPr/>
          </p:nvSpPr>
          <p:spPr>
            <a:xfrm>
              <a:off x="50799" y="508681"/>
              <a:ext cx="3987525" cy="379638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label probabilities</a:t>
              </a:r>
            </a:p>
          </p:txBody>
        </p:sp>
        <p:pic>
          <p:nvPicPr>
            <p:cNvPr id="281" name="Renormalize label probabilities Renormalize label probabilities" descr="Renormalize label probabilities Renormalize label probabiliti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3970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764218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0.16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0.24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0.32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0.48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0.49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0.49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94" name="Iterate until no more boxes on the questionnair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293" name="Iterate until no more boxes on the questionnair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Iterate until no more boxes on the questionnaire</a:t>
              </a:r>
            </a:p>
          </p:txBody>
        </p:sp>
        <p:pic>
          <p:nvPicPr>
            <p:cNvPr id="292" name="Iterate until no more boxes on the questionnaire Iterate until no more boxes on the questionnaire" descr="Iterate until no more boxes on the questionnaire Iterate until no more boxes on the questionnair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333048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05" name="Iterate until…$&amp;@!#!…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304" name="Iterate until…$&amp;@!#!…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Iterate until…$&amp;@!#!</a:t>
              </a:r>
            </a:p>
            <a:p>
              <a:r>
                <a:rPr sz="1266"/>
                <a:t>Whatever, just turn it in…</a:t>
              </a:r>
            </a:p>
          </p:txBody>
        </p:sp>
        <p:pic>
          <p:nvPicPr>
            <p:cNvPr id="303" name="Iterate until…$&amp;@!#!… Iterate until…$&amp;@!#!Whatever, just turn it in…" descr="Iterate until…$&amp;@!#!… Iterate until…$&amp;@!#!Whatever, just turn it in…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715283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16" name="Recompute worker confusion matrices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315" name="Recompute worker confusion matrices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</a:t>
              </a:r>
            </a:p>
          </p:txBody>
        </p:sp>
        <p:pic>
          <p:nvPicPr>
            <p:cNvPr id="314" name="Recompute worker confusion matrices Recompute worker confusion matrices" descr="Recompute worker confusion matrices Recompute worker confusion matrices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90879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27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26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25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733430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38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37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36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7106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1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2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3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4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5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6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49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48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47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8185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670-281F-EF40-AFA8-CFCFAF5D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Dawid</a:t>
            </a:r>
            <a:r>
              <a:rPr lang="en-US" dirty="0"/>
              <a:t> and Skene (1977)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EA13-658A-F84D-99CD-36D44EB1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Maximum Likelihood Estimation of Observer Error-rates using the EM Algorithm</a:t>
            </a:r>
          </a:p>
          <a:p>
            <a:r>
              <a:rPr lang="en-US" dirty="0"/>
              <a:t>Examined application to medical diagnosis</a:t>
            </a:r>
          </a:p>
          <a:p>
            <a:r>
              <a:rPr lang="en-US" dirty="0"/>
              <a:t>Patients are sometimes treated by multiple physicians, who can give different diagnoses</a:t>
            </a:r>
          </a:p>
          <a:p>
            <a:r>
              <a:rPr lang="en-US" dirty="0"/>
              <a:t>Why? Doctors may has different questions. Patient may describe history differently. Doctors may classify symptoms differently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32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60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59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58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865516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6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71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370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369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07407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82" name="Renormalize confusion matrices (based on true labels)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381" name="Renormalize confusion matrices (based on true labels)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confusion matrices (based on true labels)</a:t>
              </a:r>
            </a:p>
          </p:txBody>
        </p:sp>
        <p:pic>
          <p:nvPicPr>
            <p:cNvPr id="380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07751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93" name="Renormalize confusion matrices (based on true labels)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392" name="Renormalize confusion matrices (based on true labels)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Renormalize confusion matrices (based on true labels)</a:t>
              </a:r>
            </a:p>
          </p:txBody>
        </p:sp>
        <p:pic>
          <p:nvPicPr>
            <p:cNvPr id="391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118901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04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403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402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03914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15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414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413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32095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26" name="Recompute labels using weighted majority vote"/>
          <p:cNvGrpSpPr/>
          <p:nvPr/>
        </p:nvGrpSpPr>
        <p:grpSpPr>
          <a:xfrm rot="20255370">
            <a:off x="1672956" y="1479865"/>
            <a:ext cx="2875168" cy="1366244"/>
            <a:chOff x="0" y="0"/>
            <a:chExt cx="4089126" cy="1943101"/>
          </a:xfrm>
        </p:grpSpPr>
        <p:sp>
          <p:nvSpPr>
            <p:cNvPr id="425" name="Recompute labels using weighted majority vote"/>
            <p:cNvSpPr txBox="1"/>
            <p:nvPr/>
          </p:nvSpPr>
          <p:spPr>
            <a:xfrm>
              <a:off x="50800" y="643211"/>
              <a:ext cx="3987525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labels using weighted majority vote</a:t>
              </a:r>
            </a:p>
          </p:txBody>
        </p:sp>
        <p:pic>
          <p:nvPicPr>
            <p:cNvPr id="424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77694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37" name="Recompute worker confusion matrices…as though your labels are 100% correct"/>
          <p:cNvGrpSpPr/>
          <p:nvPr/>
        </p:nvGrpSpPr>
        <p:grpSpPr>
          <a:xfrm rot="20255370">
            <a:off x="1672956" y="903900"/>
            <a:ext cx="2875168" cy="2518173"/>
            <a:chOff x="0" y="0"/>
            <a:chExt cx="4089126" cy="3581401"/>
          </a:xfrm>
        </p:grpSpPr>
        <p:sp>
          <p:nvSpPr>
            <p:cNvPr id="436" name="Recompute worker confusion matrices…as though your labels are 100% correct"/>
            <p:cNvSpPr txBox="1"/>
            <p:nvPr/>
          </p:nvSpPr>
          <p:spPr>
            <a:xfrm>
              <a:off x="50801" y="1323837"/>
              <a:ext cx="3987525" cy="93372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Recompute worker confusion matrices…as though your labels are 100% correct</a:t>
              </a:r>
            </a:p>
          </p:txBody>
        </p:sp>
        <p:pic>
          <p:nvPicPr>
            <p:cNvPr id="435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02951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48" name="Iterate forever…because now all is well and good in the world."/>
          <p:cNvGrpSpPr/>
          <p:nvPr/>
        </p:nvGrpSpPr>
        <p:grpSpPr>
          <a:xfrm rot="20255370">
            <a:off x="1672956" y="1287877"/>
            <a:ext cx="2875168" cy="1750219"/>
            <a:chOff x="0" y="0"/>
            <a:chExt cx="4089126" cy="2489200"/>
          </a:xfrm>
        </p:grpSpPr>
        <p:sp>
          <p:nvSpPr>
            <p:cNvPr id="447" name="Iterate forever…because now all is well and good in the world."/>
            <p:cNvSpPr txBox="1"/>
            <p:nvPr/>
          </p:nvSpPr>
          <p:spPr>
            <a:xfrm>
              <a:off x="50799" y="916259"/>
              <a:ext cx="3987527" cy="65668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1266"/>
                <a:t>Iterate forever…because now all is well and good in the world.</a:t>
              </a:r>
            </a:p>
          </p:txBody>
        </p:sp>
        <p:pic>
          <p:nvPicPr>
            <p:cNvPr id="446" name="Iterate forever…because now all is well and good in the world. Iterate forever…because now all is well and good in the world." descr="Iterate forever…because now all is well and good in the world. Iterate forever…because now all is well and good in the world.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185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Qu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</a:t>
            </a:r>
          </a:p>
        </p:txBody>
      </p:sp>
      <p:sp>
        <p:nvSpPr>
          <p:cNvPr id="833" name="How would you use gold standard data in the EM proces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would you use gold standard data in the EM process?</a:t>
            </a:r>
          </a:p>
        </p:txBody>
      </p:sp>
    </p:spTree>
    <p:extLst>
      <p:ext uri="{BB962C8B-B14F-4D97-AF65-F5344CB8AC3E}">
        <p14:creationId xmlns:p14="http://schemas.microsoft.com/office/powerpoint/2010/main" val="452623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Given that different doctors have different opinions, they can’t all be right.</a:t>
            </a:r>
          </a:p>
          <a:p>
            <a:r>
              <a:t>How often do individual physicians suffer from “observer error”? Are their errors systematic?</a:t>
            </a:r>
          </a:p>
          <a:p>
            <a:r>
              <a:t>Answers depend on the “true” diagnosis</a:t>
            </a:r>
          </a:p>
        </p:txBody>
      </p:sp>
    </p:spTree>
    <p:extLst>
      <p:ext uri="{BB962C8B-B14F-4D97-AF65-F5344CB8AC3E}">
        <p14:creationId xmlns:p14="http://schemas.microsoft.com/office/powerpoint/2010/main" val="91298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EM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EM Algorithm</a:t>
            </a:r>
          </a:p>
        </p:txBody>
      </p:sp>
      <p:sp>
        <p:nvSpPr>
          <p:cNvPr id="836" name="Re-Calculate Worker Scores over two steps:…"/>
          <p:cNvSpPr txBox="1">
            <a:spLocks noGrp="1"/>
          </p:cNvSpPr>
          <p:nvPr>
            <p:ph type="body" idx="1"/>
          </p:nvPr>
        </p:nvSpPr>
        <p:spPr>
          <a:xfrm>
            <a:off x="1190626" y="1893141"/>
            <a:ext cx="9810750" cy="425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531" dirty="0"/>
              <a:t>Re-Calculate Worker Scores over two steps:</a:t>
            </a:r>
          </a:p>
          <a:p>
            <a:pPr lvl="1">
              <a:buSzPct val="166666"/>
              <a:buAutoNum type="arabicPeriod"/>
            </a:pPr>
            <a:r>
              <a:rPr sz="2531" dirty="0"/>
              <a:t>Estimate the probability that each answer is correct, using labels from multiple workers weighted by the probability that they are correct</a:t>
            </a:r>
          </a:p>
          <a:p>
            <a:pPr lvl="1">
              <a:buSzPct val="166666"/>
              <a:buAutoNum type="arabicPeriod"/>
            </a:pPr>
            <a:r>
              <a:rPr sz="2531" dirty="0"/>
              <a:t>Estimate the quality of the workers by comparing their submitted answers to the inferred correct answers</a:t>
            </a:r>
          </a:p>
        </p:txBody>
      </p:sp>
    </p:spTree>
    <p:extLst>
      <p:ext uri="{BB962C8B-B14F-4D97-AF65-F5344CB8AC3E}">
        <p14:creationId xmlns:p14="http://schemas.microsoft.com/office/powerpoint/2010/main" val="342287988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onfusion Matrix gives us work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7728"/>
            </a:lvl1pPr>
          </a:lstStyle>
          <a:p>
            <a:r>
              <a:t>Confusion Matrix gives us worker error</a:t>
            </a:r>
          </a:p>
        </p:txBody>
      </p:sp>
      <p:sp>
        <p:nvSpPr>
          <p:cNvPr id="839" name="From the confusion matrix we can measure the overall error rate for each work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From the confusion matrix we can measure the overall error rate for each worker</a:t>
            </a:r>
          </a:p>
          <a:p>
            <a:r>
              <a:t>Sum of the non-diagonal elements of the confusion matrix (weighted by the priors)</a:t>
            </a:r>
          </a:p>
          <a:p>
            <a:r>
              <a:t>This results in a single, scalar value as the quality score for each worker</a:t>
            </a:r>
          </a:p>
        </p:txBody>
      </p:sp>
    </p:spTree>
    <p:extLst>
      <p:ext uri="{BB962C8B-B14F-4D97-AF65-F5344CB8AC3E}">
        <p14:creationId xmlns:p14="http://schemas.microsoft.com/office/powerpoint/2010/main" val="115728536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1" name="Table"/>
          <p:cNvGraphicFramePr/>
          <p:nvPr/>
        </p:nvGraphicFramePr>
        <p:xfrm>
          <a:off x="453310" y="2022643"/>
          <a:ext cx="4619622" cy="1743029"/>
        </p:xfrm>
        <a:graphic>
          <a:graphicData uri="http://schemas.openxmlformats.org/drawingml/2006/table">
            <a:tbl>
              <a:tblPr/>
              <a:tblGrid>
                <a:gridCol w="153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6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42" name="Table"/>
          <p:cNvGraphicFramePr/>
          <p:nvPr/>
        </p:nvGraphicFramePr>
        <p:xfrm>
          <a:off x="453311" y="4079447"/>
          <a:ext cx="4619624" cy="1743029"/>
        </p:xfrm>
        <a:graphic>
          <a:graphicData uri="http://schemas.openxmlformats.org/drawingml/2006/table">
            <a:tbl>
              <a:tblPr/>
              <a:tblGrid>
                <a:gridCol w="15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6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33%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67%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43" name="Table"/>
          <p:cNvGraphicFramePr/>
          <p:nvPr/>
        </p:nvGraphicFramePr>
        <p:xfrm>
          <a:off x="6240964" y="2022643"/>
          <a:ext cx="4619624" cy="1743029"/>
        </p:xfrm>
        <a:graphic>
          <a:graphicData uri="http://schemas.openxmlformats.org/drawingml/2006/table">
            <a:tbl>
              <a:tblPr/>
              <a:tblGrid>
                <a:gridCol w="15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6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44" name="Table"/>
          <p:cNvGraphicFramePr/>
          <p:nvPr/>
        </p:nvGraphicFramePr>
        <p:xfrm>
          <a:off x="6240964" y="4022255"/>
          <a:ext cx="4619624" cy="1743029"/>
        </p:xfrm>
        <a:graphic>
          <a:graphicData uri="http://schemas.openxmlformats.org/drawingml/2006/table">
            <a:tbl>
              <a:tblPr/>
              <a:tblGrid>
                <a:gridCol w="153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86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100%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0%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5" name="100"/>
          <p:cNvSpPr txBox="1"/>
          <p:nvPr/>
        </p:nvSpPr>
        <p:spPr>
          <a:xfrm>
            <a:off x="5157893" y="2707787"/>
            <a:ext cx="937757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100</a:t>
            </a:r>
          </a:p>
        </p:txBody>
      </p:sp>
      <p:sp>
        <p:nvSpPr>
          <p:cNvPr id="846" name="33"/>
          <p:cNvSpPr txBox="1"/>
          <p:nvPr/>
        </p:nvSpPr>
        <p:spPr>
          <a:xfrm>
            <a:off x="5298214" y="4599935"/>
            <a:ext cx="657231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33</a:t>
            </a:r>
          </a:p>
        </p:txBody>
      </p:sp>
      <p:sp>
        <p:nvSpPr>
          <p:cNvPr id="847" name="0"/>
          <p:cNvSpPr txBox="1"/>
          <p:nvPr/>
        </p:nvSpPr>
        <p:spPr>
          <a:xfrm>
            <a:off x="11364143" y="2707787"/>
            <a:ext cx="376706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0</a:t>
            </a:r>
          </a:p>
        </p:txBody>
      </p:sp>
      <p:sp>
        <p:nvSpPr>
          <p:cNvPr id="848" name="200"/>
          <p:cNvSpPr txBox="1"/>
          <p:nvPr/>
        </p:nvSpPr>
        <p:spPr>
          <a:xfrm>
            <a:off x="11090511" y="4542743"/>
            <a:ext cx="937757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200</a:t>
            </a:r>
          </a:p>
        </p:txBody>
      </p:sp>
      <p:sp>
        <p:nvSpPr>
          <p:cNvPr id="849" name="Worker Error"/>
          <p:cNvSpPr txBox="1"/>
          <p:nvPr/>
        </p:nvSpPr>
        <p:spPr>
          <a:xfrm>
            <a:off x="4771324" y="239613"/>
            <a:ext cx="2844753" cy="702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3937" dirty="0"/>
              <a:t>Worker Error</a:t>
            </a:r>
          </a:p>
        </p:txBody>
      </p:sp>
    </p:spTree>
    <p:extLst>
      <p:ext uri="{BB962C8B-B14F-4D97-AF65-F5344CB8AC3E}">
        <p14:creationId xmlns:p14="http://schemas.microsoft.com/office/powerpoint/2010/main" val="108035488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Table"/>
          <p:cNvGraphicFramePr/>
          <p:nvPr/>
        </p:nvGraphicFramePr>
        <p:xfrm>
          <a:off x="306805" y="1262167"/>
          <a:ext cx="11578391" cy="5136126"/>
        </p:xfrm>
        <a:graphic>
          <a:graphicData uri="http://schemas.openxmlformats.org/drawingml/2006/table">
            <a:tbl>
              <a:tblPr/>
              <a:tblGrid>
                <a:gridCol w="284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70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20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worker5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0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91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panda-cam.gov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391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sex-mission.com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20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20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3F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52" name="Is worker5 the worst?"/>
          <p:cNvSpPr txBox="1">
            <a:spLocks noGrp="1"/>
          </p:cNvSpPr>
          <p:nvPr>
            <p:ph type="title"/>
          </p:nvPr>
        </p:nvSpPr>
        <p:spPr>
          <a:xfrm>
            <a:off x="1295297" y="105"/>
            <a:ext cx="9559714" cy="65685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7224"/>
            </a:lvl1pPr>
          </a:lstStyle>
          <a:p>
            <a:r>
              <a:t>Is worker5 the worst?</a:t>
            </a:r>
          </a:p>
        </p:txBody>
      </p:sp>
    </p:spTree>
    <p:extLst>
      <p:ext uri="{BB962C8B-B14F-4D97-AF65-F5344CB8AC3E}">
        <p14:creationId xmlns:p14="http://schemas.microsoft.com/office/powerpoint/2010/main" val="30585374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Advanced Topics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  <a:p>
            <a:r>
              <a:t>How noisy can the workers be and still allow us to still converge to a correct solution? </a:t>
            </a:r>
          </a:p>
        </p:txBody>
      </p:sp>
    </p:spTree>
    <p:extLst>
      <p:ext uri="{BB962C8B-B14F-4D97-AF65-F5344CB8AC3E}">
        <p14:creationId xmlns:p14="http://schemas.microsoft.com/office/powerpoint/2010/main" val="381339605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Bias versus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</p:txBody>
      </p:sp>
      <p:sp>
        <p:nvSpPr>
          <p:cNvPr id="860" name="Error rate alone is not sufficient to measure the inherent value of a worke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775107" indent="-498283" defTabSz="509356">
              <a:spcBef>
                <a:spcPts val="2062"/>
              </a:spcBef>
              <a:defRPr sz="3906"/>
            </a:pPr>
            <a:r>
              <a:t>Error rate alone is not sufficient to measure the inherent value of a worker. 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For example, workers may be careful but biased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In a non-binary case, this is more apparent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What if instead of asking our workers to label sites porn or not porn, we asked them to label the G, PG, R, X?</a:t>
            </a:r>
          </a:p>
        </p:txBody>
      </p:sp>
    </p:spTree>
    <p:extLst>
      <p:ext uri="{BB962C8B-B14F-4D97-AF65-F5344CB8AC3E}">
        <p14:creationId xmlns:p14="http://schemas.microsoft.com/office/powerpoint/2010/main" val="167483831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Bias versus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</p:txBody>
      </p:sp>
      <p:sp>
        <p:nvSpPr>
          <p:cNvPr id="863" name="Parents with young children tend to be more conservati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775107" indent="-498283" defTabSz="509356">
              <a:spcBef>
                <a:spcPts val="2062"/>
              </a:spcBef>
              <a:defRPr sz="3906"/>
            </a:pPr>
            <a:r>
              <a:t>Parents with young children tend to be more conservative 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They tend to classify PG-rated sites as R-rated sites, and R-rated sites as X-rated. 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Such workers give consistently and predictably incorrect answers</a:t>
            </a:r>
          </a:p>
          <a:p>
            <a:pPr marL="775107" indent="-498283" defTabSz="509356">
              <a:spcBef>
                <a:spcPts val="2062"/>
              </a:spcBef>
              <a:defRPr sz="3906"/>
            </a:pPr>
            <a:r>
              <a:t>It is possible to automatically correct for bias</a:t>
            </a:r>
          </a:p>
        </p:txBody>
      </p:sp>
    </p:spTree>
    <p:extLst>
      <p:ext uri="{BB962C8B-B14F-4D97-AF65-F5344CB8AC3E}">
        <p14:creationId xmlns:p14="http://schemas.microsoft.com/office/powerpoint/2010/main" val="314976174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Im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Implications</a:t>
            </a:r>
          </a:p>
        </p:txBody>
      </p:sp>
      <p:sp>
        <p:nvSpPr>
          <p:cNvPr id="866" name="Unlike with spammers, with biased workers it is possible to “reverse” the errors…"/>
          <p:cNvSpPr txBox="1">
            <a:spLocks noGrp="1"/>
          </p:cNvSpPr>
          <p:nvPr>
            <p:ph type="body" idx="1"/>
          </p:nvPr>
        </p:nvSpPr>
        <p:spPr>
          <a:xfrm>
            <a:off x="1190626" y="1563153"/>
            <a:ext cx="9810750" cy="511615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733435" indent="-471493" defTabSz="481971">
              <a:spcBef>
                <a:spcPts val="1969"/>
              </a:spcBef>
              <a:defRPr sz="3696"/>
            </a:pPr>
            <a:r>
              <a:rPr dirty="0"/>
              <a:t>Unlike with spammers, with biased workers it is possible to “reverse” the errors </a:t>
            </a:r>
          </a:p>
          <a:p>
            <a:pPr marL="733435" indent="-471493" defTabSz="481971">
              <a:spcBef>
                <a:spcPts val="1969"/>
              </a:spcBef>
              <a:defRPr sz="3696"/>
            </a:pPr>
            <a:r>
              <a:rPr dirty="0"/>
              <a:t>We can recover a label assignment of much higher quality</a:t>
            </a:r>
          </a:p>
          <a:p>
            <a:pPr marL="733435" indent="-471493" defTabSz="481971">
              <a:spcBef>
                <a:spcPts val="1969"/>
              </a:spcBef>
              <a:defRPr sz="3696"/>
            </a:pPr>
            <a:r>
              <a:rPr dirty="0"/>
              <a:t>In the presence of systematic bias, the naive measurement of error rate results in underestimates of the true quality of the worker</a:t>
            </a:r>
          </a:p>
          <a:p>
            <a:pPr marL="733435" indent="-471493" defTabSz="481971">
              <a:spcBef>
                <a:spcPts val="1969"/>
              </a:spcBef>
              <a:defRPr sz="3696"/>
            </a:pPr>
            <a:r>
              <a:rPr dirty="0"/>
              <a:t>This potentially leads to incorrect rejections and blocks of legitimate workers</a:t>
            </a:r>
          </a:p>
        </p:txBody>
      </p:sp>
    </p:spTree>
    <p:extLst>
      <p:ext uri="{BB962C8B-B14F-4D97-AF65-F5344CB8AC3E}">
        <p14:creationId xmlns:p14="http://schemas.microsoft.com/office/powerpoint/2010/main" val="401189502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For more detai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more details</a:t>
            </a:r>
          </a:p>
        </p:txBody>
      </p:sp>
      <p:sp>
        <p:nvSpPr>
          <p:cNvPr id="869" name="Check out two papers by Panos Ipeirotis and his collabo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733435" indent="-471493" defTabSz="481971">
              <a:spcBef>
                <a:spcPts val="1969"/>
              </a:spcBef>
              <a:defRPr sz="3696"/>
            </a:pPr>
            <a:r>
              <a:t>Check out two papers by Panos Ipeirotis and his collaborators</a:t>
            </a:r>
          </a:p>
          <a:p>
            <a:pPr marL="733435" indent="-471493" defTabSz="481971">
              <a:spcBef>
                <a:spcPts val="1969"/>
              </a:spcBef>
              <a:defRPr sz="3696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Managing Crowdsourcing Workers </a:t>
            </a:r>
            <a:br/>
            <a:r>
              <a:rPr i="0">
                <a:latin typeface="Helvetica Neue Light"/>
                <a:ea typeface="Helvetica Neue Light"/>
                <a:cs typeface="Helvetica Neue Light"/>
                <a:sym typeface="Helvetica Neue Light"/>
              </a:rPr>
              <a:t>discusses separating error and bias</a:t>
            </a:r>
          </a:p>
          <a:p>
            <a:pPr marL="733435" indent="-471493" defTabSz="481971">
              <a:spcBef>
                <a:spcPts val="1969"/>
              </a:spcBef>
              <a:defRPr sz="3696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hlinkClick r:id="rId2"/>
              </a:rPr>
              <a:t>Get Another Label? Improving Data Quality and Data Mining Using Multiple, Noisy Labelers</a:t>
            </a:r>
            <a:r>
              <a:t> </a:t>
            </a:r>
            <a:br/>
            <a:r>
              <a:rPr i="0">
                <a:latin typeface="Helvetica Neue Light"/>
                <a:ea typeface="Helvetica Neue Light"/>
                <a:cs typeface="Helvetica Neue Light"/>
                <a:sym typeface="Helvetica Neue Light"/>
              </a:rPr>
              <a:t>discusses how noisy judgements can be, with us still getting good quality results</a:t>
            </a:r>
          </a:p>
        </p:txBody>
      </p:sp>
    </p:spTree>
    <p:extLst>
      <p:ext uri="{BB962C8B-B14F-4D97-AF65-F5344CB8AC3E}">
        <p14:creationId xmlns:p14="http://schemas.microsoft.com/office/powerpoint/2010/main" val="163882761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Observer error would be easy to calculate if we had ground truth</a:t>
            </a:r>
          </a:p>
          <a:p>
            <a:r>
              <a:rPr lang="en-US" dirty="0"/>
              <a:t>Simply count the misdiagnoses and divide by the total number of diagnoses </a:t>
            </a:r>
          </a:p>
          <a:p>
            <a:r>
              <a:rPr lang="en-US" dirty="0"/>
              <a:t>However, sometimes it is impossible to know what diagnosis is correct. Same set of symptoms can arise from multiple root causes.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5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I know it when I see it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8148"/>
            </a:lvl1pPr>
          </a:lstStyle>
          <a:p>
            <a:r>
              <a:t>“I know it when I see it”</a:t>
            </a:r>
          </a:p>
        </p:txBody>
      </p:sp>
      <p:pic>
        <p:nvPicPr>
          <p:cNvPr id="195" name="Seal_of_the_United_States_Supreme_Court.png" descr="Seal_of_the_United_States_Supreme_Cou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91" y="1626882"/>
            <a:ext cx="4435249" cy="443524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I shall not today attempt further to define &quot;hard-core pornography&quot;; and perhaps I could never succeed in intelligibly doing so. But I know it when I see it.…"/>
          <p:cNvSpPr txBox="1"/>
          <p:nvPr/>
        </p:nvSpPr>
        <p:spPr>
          <a:xfrm>
            <a:off x="390766" y="1372932"/>
            <a:ext cx="5705235" cy="494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I shall not today attempt further to define "hard-core pornography"; and perhaps I could never succeed in intelligibly doing so. But I know it when I see it. 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—Justice Potter Stewart</a:t>
            </a:r>
          </a:p>
        </p:txBody>
      </p:sp>
    </p:spTree>
    <p:extLst>
      <p:ext uri="{BB962C8B-B14F-4D97-AF65-F5344CB8AC3E}">
        <p14:creationId xmlns:p14="http://schemas.microsoft.com/office/powerpoint/2010/main" val="21842160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Table"/>
          <p:cNvGraphicFramePr/>
          <p:nvPr>
            <p:extLst>
              <p:ext uri="{D42A27DB-BD31-4B8C-83A1-F6EECF244321}">
                <p14:modId xmlns:p14="http://schemas.microsoft.com/office/powerpoint/2010/main" val="2420584668"/>
              </p:ext>
            </p:extLst>
          </p:nvPr>
        </p:nvGraphicFramePr>
        <p:xfrm>
          <a:off x="2108968" y="173159"/>
          <a:ext cx="7974063" cy="6096584"/>
        </p:xfrm>
        <a:graphic>
          <a:graphicData uri="http://schemas.openxmlformats.org/drawingml/2006/table">
            <a:tbl>
              <a:tblPr/>
              <a:tblGrid>
                <a:gridCol w="195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worker5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8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</a:t>
                      </a: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mission.com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1185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6743D-88DA-2043-8A56-DD034791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C8B2A-B266-4E4D-93A2-6BB29E98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have Justice Stewart rule on everything</a:t>
            </a:r>
          </a:p>
          <a:p>
            <a:r>
              <a:rPr lang="en-US" dirty="0"/>
              <a:t>Instead, we will apply </a:t>
            </a:r>
            <a:r>
              <a:rPr lang="en-US" dirty="0" err="1"/>
              <a:t>Dawid</a:t>
            </a:r>
            <a:r>
              <a:rPr lang="en-US" dirty="0"/>
              <a:t> and Skene’s EM algorithm, which iteratively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correct answers, using labels from multiple workers, and accounts for the quality of each worker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quality of the workers by comparing the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62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4779</Words>
  <Application>Microsoft Macintosh PowerPoint</Application>
  <PresentationFormat>Widescreen</PresentationFormat>
  <Paragraphs>3219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Helvetica</vt:lpstr>
      <vt:lpstr>Helvetica Neue</vt:lpstr>
      <vt:lpstr>Helvetica Neue Light</vt:lpstr>
      <vt:lpstr>Open Sans</vt:lpstr>
      <vt:lpstr>Open Sans SemiBold</vt:lpstr>
      <vt:lpstr>Office Theme</vt:lpstr>
      <vt:lpstr>Quality Control  part 3</vt:lpstr>
      <vt:lpstr>Different Mechanisms for Quality Control</vt:lpstr>
      <vt:lpstr>Expectation Maximization algorithm</vt:lpstr>
      <vt:lpstr>Dawid and Skene (1977)</vt:lpstr>
      <vt:lpstr>Observer Error</vt:lpstr>
      <vt:lpstr>Observer Error</vt:lpstr>
      <vt:lpstr>“I know it when I see it”</vt:lpstr>
      <vt:lpstr>PowerPoint Presentation</vt:lpstr>
      <vt:lpstr>Solution?</vt:lpstr>
      <vt:lpstr>Inputs</vt:lpstr>
      <vt:lpstr>Goal 1</vt:lpstr>
      <vt:lpstr>Goal 2</vt:lpstr>
      <vt:lpstr>Chicken and egg problem</vt:lpstr>
      <vt:lpstr>PowerPoint Presentation</vt:lpstr>
      <vt:lpstr>PowerPoint Presentation</vt:lpstr>
      <vt:lpstr>Output: “True” Labels</vt:lpstr>
      <vt:lpstr>Repeat until convergence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EM Algorithm</vt:lpstr>
      <vt:lpstr>Confusion Matrix gives us worker error</vt:lpstr>
      <vt:lpstr>PowerPoint Presentation</vt:lpstr>
      <vt:lpstr>Is worker5 the worst?</vt:lpstr>
      <vt:lpstr>Advanced Topics</vt:lpstr>
      <vt:lpstr>Bias versus Error</vt:lpstr>
      <vt:lpstr>Bias versus Error</vt:lpstr>
      <vt:lpstr>Implications</vt:lpstr>
      <vt:lpstr>For more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Control  part 3</dc:title>
  <dc:creator>Callison-Burch, Christopher</dc:creator>
  <cp:lastModifiedBy>Callison-Burch, Christopher</cp:lastModifiedBy>
  <cp:revision>2</cp:revision>
  <dcterms:created xsi:type="dcterms:W3CDTF">2021-03-16T16:55:17Z</dcterms:created>
  <dcterms:modified xsi:type="dcterms:W3CDTF">2021-03-16T17:08:03Z</dcterms:modified>
</cp:coreProperties>
</file>